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78" r:id="rId5"/>
    <p:sldMasterId id="2147483673" r:id="rId6"/>
    <p:sldMasterId id="2147483689" r:id="rId7"/>
    <p:sldMasterId id="2147483702" r:id="rId8"/>
    <p:sldMasterId id="2147483710" r:id="rId9"/>
    <p:sldMasterId id="2147483715" r:id="rId10"/>
    <p:sldMasterId id="2147483746" r:id="rId11"/>
  </p:sldMasterIdLst>
  <p:notesMasterIdLst>
    <p:notesMasterId r:id="rId33"/>
  </p:notesMasterIdLst>
  <p:sldIdLst>
    <p:sldId id="256" r:id="rId12"/>
    <p:sldId id="257" r:id="rId13"/>
    <p:sldId id="258" r:id="rId14"/>
    <p:sldId id="281" r:id="rId15"/>
    <p:sldId id="282" r:id="rId16"/>
    <p:sldId id="283" r:id="rId17"/>
    <p:sldId id="284" r:id="rId18"/>
    <p:sldId id="286" r:id="rId19"/>
    <p:sldId id="285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Gotham-Book" panose="020B0604020202020204"/>
      <p:regular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Montserrat Black" panose="020B0604020202020204" charset="0"/>
      <p:bold r:id="rId43"/>
      <p:boldItalic r:id="rId44"/>
    </p:embeddedFont>
    <p:embeddedFont>
      <p:font typeface="Montserrat Light" panose="020B0604020202020204" charset="0"/>
      <p:regular r:id="rId45"/>
      <p:italic r:id="rId46"/>
    </p:embeddedFont>
    <p:embeddedFont>
      <p:font typeface="Montserrat Medium" panose="020B0604020202020204" charset="0"/>
      <p:regular r:id="rId47"/>
      <p:italic r:id="rId48"/>
    </p:embeddedFont>
    <p:embeddedFont>
      <p:font typeface="Montserrat SemiBold" panose="020B0604020202020204" charset="0"/>
      <p:regular r:id="rId49"/>
      <p:bold r:id="rId50"/>
      <p:italic r:id="rId51"/>
      <p:boldItalic r:id="rId5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6.fntdata"/><Relationship Id="rId21" Type="http://schemas.openxmlformats.org/officeDocument/2006/relationships/slide" Target="slides/slide1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03/08/2021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5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748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0751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0967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17363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2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6" name="Logo_Superior_Direito">
            <a:extLst>
              <a:ext uri="{FF2B5EF4-FFF2-40B4-BE49-F238E27FC236}">
                <a16:creationId xmlns:a16="http://schemas.microsoft.com/office/drawing/2014/main" id="{7CC77ACE-4462-E248-925B-3E05880AA5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5C95F7E-A80F-A044-B603-E345C4A8C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262626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16545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1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_Cinza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7F6548-2DDB-4CE6-B5AC-8A0055EE3EF9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84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41BF33-7571-49BC-B7C9-1CBCDF494F7A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6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2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1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4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6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D415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1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688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8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8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03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Fundo_Branco">
            <a:extLst>
              <a:ext uri="{FF2B5EF4-FFF2-40B4-BE49-F238E27FC236}">
                <a16:creationId xmlns:a16="http://schemas.microsoft.com/office/drawing/2014/main" id="{ECB0B576-3D3F-485B-9C3E-A21942BC66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368DBD0-ED9E-48C8-9691-3D0DA5DA3E33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Branco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4B21BD-C139-44C4-B59E-6F59FDF4F796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DD21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34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D43611-8AD3-4B3B-986E-F81B1543B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26582F57-265F-6549-A7FE-3F2F3E607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magens de Fundo">
            <a:extLst>
              <a:ext uri="{FF2B5EF4-FFF2-40B4-BE49-F238E27FC236}">
                <a16:creationId xmlns:a16="http://schemas.microsoft.com/office/drawing/2014/main" id="{88519773-C15B-4275-845A-0C627F051BF4}"/>
              </a:ext>
            </a:extLst>
          </p:cNvPr>
          <p:cNvGrpSpPr/>
          <p:nvPr userDrawn="1"/>
        </p:nvGrpSpPr>
        <p:grpSpPr>
          <a:xfrm>
            <a:off x="0" y="0"/>
            <a:ext cx="12192001" cy="6860413"/>
            <a:chOff x="0" y="0"/>
            <a:chExt cx="12192001" cy="68604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58952E7-5C7B-41B3-A8AC-19F00561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52909"/>
              <a:ext cx="4514966" cy="3005091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D26239-CA0B-4628-8313-454F5D27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677" y="3124940"/>
              <a:ext cx="5612324" cy="373547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E1F8AB-5630-4AED-BA24-C34D5769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9"/>
            <a:stretch/>
          </p:blipFill>
          <p:spPr>
            <a:xfrm>
              <a:off x="0" y="0"/>
              <a:ext cx="5294987" cy="385290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0ECD695-2F69-46D8-A232-972F04D8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1" t="7565"/>
            <a:stretch/>
          </p:blipFill>
          <p:spPr>
            <a:xfrm>
              <a:off x="3322773" y="3852909"/>
              <a:ext cx="4640497" cy="300750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7A163-BBDC-454A-897A-749028763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7"/>
            <a:stretch/>
          </p:blipFill>
          <p:spPr>
            <a:xfrm>
              <a:off x="7856960" y="0"/>
              <a:ext cx="4335039" cy="31249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D269D31-295B-4B5A-B3DA-C0F79B26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81"/>
            <a:stretch/>
          </p:blipFill>
          <p:spPr>
            <a:xfrm>
              <a:off x="5194688" y="0"/>
              <a:ext cx="2768582" cy="3852909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8E176CE-A9C4-4C1B-A57E-1721EB8FC6CC}"/>
                </a:ext>
              </a:extLst>
            </p:cNvPr>
            <p:cNvCxnSpPr/>
            <p:nvPr/>
          </p:nvCxnSpPr>
          <p:spPr>
            <a:xfrm>
              <a:off x="5194688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E55113D-0140-4BE7-876A-EB1694FE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70" y="0"/>
              <a:ext cx="0" cy="6858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943FE5-2EE4-49F6-93D8-4C578ED60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97" y="3852909"/>
              <a:ext cx="0" cy="30075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08E9123-F741-473D-A913-984A8D09D698}"/>
                </a:ext>
              </a:extLst>
            </p:cNvPr>
            <p:cNvCxnSpPr/>
            <p:nvPr/>
          </p:nvCxnSpPr>
          <p:spPr>
            <a:xfrm>
              <a:off x="7963270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F9C3E9C-455C-42A0-AB0D-C3C626E77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3850496"/>
              <a:ext cx="7979545" cy="241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3219D18-1291-420A-9E0B-EFE2FB53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270" y="3122528"/>
              <a:ext cx="4228730" cy="24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ente Semitransparente">
            <a:extLst>
              <a:ext uri="{FF2B5EF4-FFF2-40B4-BE49-F238E27FC236}">
                <a16:creationId xmlns:a16="http://schemas.microsoft.com/office/drawing/2014/main" id="{EA0EE78E-0BBB-4B86-A841-719526EE4B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2F7F1B7C-92B1-6D4D-9C5A-2C6E159D0F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9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FEB09F6-0F6A-834C-9BD3-3717F6522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2" name="Linha Separadora">
            <a:extLst>
              <a:ext uri="{FF2B5EF4-FFF2-40B4-BE49-F238E27FC236}">
                <a16:creationId xmlns:a16="http://schemas.microsoft.com/office/drawing/2014/main" id="{B6C72A0D-DE37-8943-82EA-2B9CE0F6C895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EE4A3BCC-9A0A-C14B-92EC-136253EB90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0FAC67-F2F0-AA49-8C40-61406F693E52}"/>
              </a:ext>
            </a:extLst>
          </p:cNvPr>
          <p:cNvSpPr txBox="1"/>
          <p:nvPr userDrawn="1"/>
        </p:nvSpPr>
        <p:spPr>
          <a:xfrm>
            <a:off x="6564430" y="3392215"/>
            <a:ext cx="4770783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Montserrat" pitchFamily="2" charset="-128"/>
                <a:ea typeface="Montserrat" pitchFamily="2" charset="-128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Montserrat" pitchFamily="2" charset="-128"/>
                <a:ea typeface="Montserrat" pitchFamily="2" charset="-128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</a:rPr>
              <a:t>0800 55 1000 </a:t>
            </a:r>
            <a:r>
              <a:rPr lang="pt-BR" sz="1400" dirty="0">
                <a:solidFill>
                  <a:srgbClr val="FF0000"/>
                </a:solidFill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Montserrat" pitchFamily="2" charset="-128"/>
              <a:ea typeface="Montserrat" pitchFamily="2" charset="-128"/>
            </a:endParaRPr>
          </a:p>
          <a:p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F22EA-3422-3E48-A6F8-7A4D5B879B25}"/>
              </a:ext>
            </a:extLst>
          </p:cNvPr>
          <p:cNvSpPr txBox="1"/>
          <p:nvPr userDrawn="1"/>
        </p:nvSpPr>
        <p:spPr>
          <a:xfrm>
            <a:off x="6564430" y="2760149"/>
            <a:ext cx="3722570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Montserrat SemiBold" pitchFamily="2" charset="-128"/>
                <a:ea typeface="Montserrat SemiBold" pitchFamily="2" charset="-128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Montserrat SemiBold" pitchFamily="2" charset="-128"/>
              <a:ea typeface="Montserrat SemiBold" pitchFamily="2" charset="-128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0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2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to FIESP">
            <a:extLst>
              <a:ext uri="{FF2B5EF4-FFF2-40B4-BE49-F238E27FC236}">
                <a16:creationId xmlns:a16="http://schemas.microsoft.com/office/drawing/2014/main" id="{3BD5E538-24A5-4F99-90E2-478F61E9A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58" r="16158" b="13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ente Semitransparente">
            <a:extLst>
              <a:ext uri="{FF2B5EF4-FFF2-40B4-BE49-F238E27FC236}">
                <a16:creationId xmlns:a16="http://schemas.microsoft.com/office/drawing/2014/main" id="{7C6535A8-B21B-4B52-9754-BA3A53B3B6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6CA50963-068D-4C79-B23B-14C7726BFB77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FD2C1DF1-FA54-40A8-A929-903465DED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3B9EAE46-BEF3-4FDA-A4E6-AD594D31C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FA3F2194-F178-480B-9EAD-DF6C1328F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C487CE1-FC7E-40F8-BC0F-8FB864EC57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6126D6-1313-4AD6-9550-EB12B2403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2D1C42BD-0EA7-4548-8F13-2AF9149877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3AAA8-4F3C-7E48-8930-000AE64E0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8FF1FCF6-1558-594E-99F2-03DB42ABDF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4A9154C0-123D-4FCF-9D49-D0495EEE30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A37178AA-5762-43C1-A0EF-0388273744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9479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50BD56-8421-F146-9431-45C02E8D5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4626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10EA7EC5-5E23-864D-AC04-BB19604F5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6AFA59D5-F643-41E9-B31B-D9717363B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8" name="Espaço Reservado- Título">
            <a:extLst>
              <a:ext uri="{FF2B5EF4-FFF2-40B4-BE49-F238E27FC236}">
                <a16:creationId xmlns:a16="http://schemas.microsoft.com/office/drawing/2014/main" id="{1CBB8B2B-F95E-40F2-8286-50D01CCEF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26979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02FE94-D659-E04B-A680-FB7CD9546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B28910FF-2F5B-4946-BDB0-56BEF8552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B88282CB-A3E4-4979-9EC3-D2BF56A3B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A25C3574-FB86-4381-840A-AE4C27E2EC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700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73126-F5DF-7A47-951D-F4B3CF6C1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5D5B3F56-6BA0-A940-B7CD-6EE309FF7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86B92FAE-601A-4DB2-96AF-CEB98A7F8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989961C8-AA68-4137-B177-2118400E1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007879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F33B3A3-51C4-CB43-A8A6-A818D4F135A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E1A6185C-7130-0442-9CA0-E0D14547D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5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0AFA084-21E9-C144-9BA4-D630986B3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C264F2-D835-5541-B98C-5225326FB60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404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0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29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B9A8F7-D97E-5D41-91C4-CAC818D06F4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8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215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5884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40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22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_Fundo_Vermelho">
            <a:extLst>
              <a:ext uri="{FF2B5EF4-FFF2-40B4-BE49-F238E27FC236}">
                <a16:creationId xmlns:a16="http://schemas.microsoft.com/office/drawing/2014/main" id="{29A4330C-C807-4AF6-AFBA-CF5F9817D954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86" r:id="rId9"/>
    <p:sldLayoutId id="2147483687" r:id="rId10"/>
    <p:sldLayoutId id="2147483688" r:id="rId11"/>
    <p:sldLayoutId id="2147483679" r:id="rId12"/>
    <p:sldLayoutId id="2147483772" r:id="rId13"/>
    <p:sldLayoutId id="21474837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_Fundo_Vermelho">
            <a:extLst>
              <a:ext uri="{FF2B5EF4-FFF2-40B4-BE49-F238E27FC236}">
                <a16:creationId xmlns:a16="http://schemas.microsoft.com/office/drawing/2014/main" id="{4C05181F-12E7-481B-9753-29A4AC6E90BD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70" r:id="rId13"/>
    <p:sldLayoutId id="21474837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0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0" r:id="rId3"/>
    <p:sldLayoutId id="21474837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2" r:id="rId2"/>
    <p:sldLayoutId id="2147483753" r:id="rId3"/>
    <p:sldLayoutId id="2147483754" r:id="rId4"/>
    <p:sldLayoutId id="2147483763" r:id="rId5"/>
    <p:sldLayoutId id="2147483764" r:id="rId6"/>
    <p:sldLayoutId id="2147483755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gi.br/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nai.br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o.br/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html52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0DC1942-974F-4188-8BC4-351226E5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12"/>
            <a:ext cx="9144000" cy="1647888"/>
          </a:xfrm>
        </p:spPr>
        <p:txBody>
          <a:bodyPr>
            <a:normAutofit/>
          </a:bodyPr>
          <a:lstStyle/>
          <a:p>
            <a:r>
              <a:rPr lang="pt-BR" sz="4400" dirty="0"/>
              <a:t>Curso Técnico de Desenvolvimento de Sistemas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7E7FF44A-EB5F-4755-8623-D9560B9F6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71966"/>
          </a:xfrm>
        </p:spPr>
        <p:txBody>
          <a:bodyPr>
            <a:normAutofit/>
          </a:bodyPr>
          <a:lstStyle/>
          <a:p>
            <a:r>
              <a:rPr lang="pt-BR" sz="2000" dirty="0"/>
              <a:t>UC: Linguagem de Marcação (LIMA) – Primeiro Termo</a:t>
            </a:r>
          </a:p>
          <a:p>
            <a:r>
              <a:rPr lang="pt-BR" sz="2000" dirty="0"/>
              <a:t>Aula 1 – World </a:t>
            </a:r>
            <a:r>
              <a:rPr lang="pt-BR" sz="2000" dirty="0" err="1"/>
              <a:t>Wide</a:t>
            </a:r>
            <a:r>
              <a:rPr lang="pt-BR" sz="2000" dirty="0"/>
              <a:t> Web</a:t>
            </a:r>
          </a:p>
          <a:p>
            <a:endParaRPr lang="pt-BR" sz="2000" dirty="0"/>
          </a:p>
          <a:p>
            <a:r>
              <a:rPr lang="pt-BR" sz="2000" dirty="0"/>
              <a:t>Prof. Douglas Gaspar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que possamos ver o resultado dos códigos escritos pelo HTML é necessário um interpretador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No caso de páginas web essa função é realizada pelo navegador (browser), por exemplo: Google Chrome, Microsoft Internet Explorer, Mozilla Firefox, Opera, Safari, entre outros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Mas, caso desejarmos, é possível passar o código por um validador que irá mostrar erros e/ou códigos escritos fora do padrão da norma. No site da W3C há um validador 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hlinkClick r:id="rId2"/>
              </a:rPr>
              <a:t>https://validator.w3.org/</a:t>
            </a: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Como o HTML é interpretado?</a:t>
            </a:r>
          </a:p>
        </p:txBody>
      </p:sp>
    </p:spTree>
    <p:extLst>
      <p:ext uri="{BB962C8B-B14F-4D97-AF65-F5344CB8AC3E}">
        <p14:creationId xmlns:p14="http://schemas.microsoft.com/office/powerpoint/2010/main" val="144885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HTML, diferente de linguagens de desenvolvimento de sistemas, é somente interpretada, ou seja, não há um processo de compilação para verificação de erros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Caso algo fique errado, o navegador irá ler e mostrar a página com formato fora do esperado mas não irá cancelar a sua execução como aconteceria caso houvesse um compilador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Em linguagens que exigem um compilador, o código é verificado antes da sua execução final. Caso encontre algum erro o compilador rejeita a criação de um executável pois o processador não conseguiria entender o comando a ser executado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Linguagem compilada x interpretada</a:t>
            </a:r>
          </a:p>
        </p:txBody>
      </p:sp>
    </p:spTree>
    <p:extLst>
      <p:ext uri="{BB962C8B-B14F-4D97-AF65-F5344CB8AC3E}">
        <p14:creationId xmlns:p14="http://schemas.microsoft.com/office/powerpoint/2010/main" val="194960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World </a:t>
            </a:r>
            <a:r>
              <a:rPr lang="pt-BR" sz="2800" dirty="0" err="1"/>
              <a:t>Wide</a:t>
            </a:r>
            <a:r>
              <a:rPr lang="pt-BR" sz="2800" dirty="0"/>
              <a:t> Web, ou simplesmente, Web é um sistema que serve como repositório de documentos em hipermídia (páginas, fotos, vídeos, sons, entre outros)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que esse sistema possa ser utilizado, os seus dispositivos (computadores, celulares, servidores, e demais aparelhos) devem estar conectados usando a Internet (rede mundial de computadores) e, mais especificamente, usando um protocolo conhecido como HTTP (</a:t>
            </a:r>
            <a:r>
              <a:rPr lang="pt-BR" sz="2800" dirty="0" err="1"/>
              <a:t>HyperText</a:t>
            </a:r>
            <a:r>
              <a:rPr lang="pt-BR" sz="2800" dirty="0"/>
              <a:t> </a:t>
            </a:r>
            <a:r>
              <a:rPr lang="pt-BR" sz="2800" dirty="0" err="1"/>
              <a:t>Transfer</a:t>
            </a:r>
            <a:r>
              <a:rPr lang="pt-BR" sz="2800" dirty="0"/>
              <a:t> </a:t>
            </a:r>
            <a:r>
              <a:rPr lang="pt-BR" sz="2800" dirty="0" err="1"/>
              <a:t>Protocol</a:t>
            </a:r>
            <a:r>
              <a:rPr lang="pt-BR" sz="2800" dirty="0"/>
              <a:t>) ou Protocolo para Transferência de </a:t>
            </a:r>
            <a:r>
              <a:rPr lang="pt-BR" sz="2800" dirty="0" err="1"/>
              <a:t>Hypertexto</a:t>
            </a:r>
            <a:r>
              <a:rPr lang="pt-BR" sz="2800" dirty="0"/>
              <a:t> em tradução livre.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Funcionamento da World </a:t>
            </a:r>
            <a:r>
              <a:rPr lang="pt-BR" dirty="0" err="1"/>
              <a:t>Wide</a:t>
            </a:r>
            <a:r>
              <a:rPr lang="pt-BR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964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Funcionamento da World </a:t>
            </a:r>
            <a:r>
              <a:rPr lang="pt-BR" dirty="0" err="1"/>
              <a:t>Wide</a:t>
            </a:r>
            <a:r>
              <a:rPr lang="pt-BR" dirty="0"/>
              <a:t> Web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0382D7-7B76-415B-A782-9990DEA0B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81" y="1085318"/>
            <a:ext cx="8114237" cy="476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53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Registros Regionais da Internet (RIR)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1CE95B0-05E8-485E-BDCE-EAC1599DACA8}"/>
              </a:ext>
            </a:extLst>
          </p:cNvPr>
          <p:cNvSpPr txBox="1">
            <a:spLocks/>
          </p:cNvSpPr>
          <p:nvPr/>
        </p:nvSpPr>
        <p:spPr>
          <a:xfrm>
            <a:off x="980400" y="12377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controlar o acesso a sites e servidores, existem 5 principais organizações que são divididas seguindo a seguinte topologia: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pic>
        <p:nvPicPr>
          <p:cNvPr id="6" name="Imagem 5" descr="Mapa&#10;&#10;Descrição gerada automaticamente">
            <a:extLst>
              <a:ext uri="{FF2B5EF4-FFF2-40B4-BE49-F238E27FC236}">
                <a16:creationId xmlns:a16="http://schemas.microsoft.com/office/drawing/2014/main" id="{7B9D5514-4B45-4BDD-BF2C-4EC1922A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50" y="2785191"/>
            <a:ext cx="11010900" cy="32194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1A31662-C5E6-4179-B5CE-E8C8E93343B7}"/>
              </a:ext>
            </a:extLst>
          </p:cNvPr>
          <p:cNvSpPr txBox="1"/>
          <p:nvPr/>
        </p:nvSpPr>
        <p:spPr>
          <a:xfrm>
            <a:off x="3124191" y="6002680"/>
            <a:ext cx="6207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Fonte: ICANN.org</a:t>
            </a:r>
          </a:p>
        </p:txBody>
      </p:sp>
    </p:spTree>
    <p:extLst>
      <p:ext uri="{BB962C8B-B14F-4D97-AF65-F5344CB8AC3E}">
        <p14:creationId xmlns:p14="http://schemas.microsoft.com/office/powerpoint/2010/main" val="323159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Registros Regionais da Internet (RIR)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1CE95B0-05E8-485E-BDCE-EAC1599DACA8}"/>
              </a:ext>
            </a:extLst>
          </p:cNvPr>
          <p:cNvSpPr txBox="1">
            <a:spLocks/>
          </p:cNvSpPr>
          <p:nvPr/>
        </p:nvSpPr>
        <p:spPr>
          <a:xfrm>
            <a:off x="980400" y="12377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que não haja confusão com os milhares de dispositivos conectados mundialmente, a ICANN (</a:t>
            </a:r>
            <a:r>
              <a:rPr lang="en-US" sz="2800" i="1" dirty="0"/>
              <a:t>Internet Corporation for Assigned Names and Numbers</a:t>
            </a:r>
            <a:r>
              <a:rPr lang="pt-BR" sz="2800" dirty="0"/>
              <a:t>) controla os números </a:t>
            </a:r>
            <a:r>
              <a:rPr lang="pt-BR" sz="2800" dirty="0" err="1"/>
              <a:t>IPs</a:t>
            </a:r>
            <a:r>
              <a:rPr lang="pt-BR" sz="2800" dirty="0"/>
              <a:t> nomes atribuídos aos serviços e dispositivos conectados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No Brasil temos o </a:t>
            </a:r>
            <a:r>
              <a:rPr lang="pt-BR" sz="2800" dirty="0">
                <a:hlinkClick r:id="rId2"/>
              </a:rPr>
              <a:t>cgi.br</a:t>
            </a:r>
            <a:r>
              <a:rPr lang="pt-BR" sz="2800" dirty="0"/>
              <a:t> (Comitê Gestor da Internet) é o órgão que controla as ações da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No seu site é possível encontrar diversas cartilhas sobre recomendações, seguranças entre outras.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460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são domínios?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1CE95B0-05E8-485E-BDCE-EAC1599DACA8}"/>
              </a:ext>
            </a:extLst>
          </p:cNvPr>
          <p:cNvSpPr txBox="1">
            <a:spLocks/>
          </p:cNvSpPr>
          <p:nvPr/>
        </p:nvSpPr>
        <p:spPr>
          <a:xfrm>
            <a:off x="980400" y="12377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que possamos acessar algo na internet devemos saber qual endereço IP está associado ao dispositivo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Como esse número seria complicado de lembrar, foi criado um nome (domínio) que fica vinculado ao domínio.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domínio de um site nada mais é que o seu endereço, por exemplo: </a:t>
            </a:r>
            <a:r>
              <a:rPr lang="pt-BR" sz="2800" dirty="0">
                <a:hlinkClick r:id="rId2"/>
              </a:rPr>
              <a:t>www.senai.br</a:t>
            </a: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O domínio será senai.br (sem o </a:t>
            </a:r>
            <a:r>
              <a:rPr lang="pt-BR" sz="2800" dirty="0" err="1"/>
              <a:t>www</a:t>
            </a:r>
            <a:r>
              <a:rPr lang="pt-BR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7995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são domínios?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1CE95B0-05E8-485E-BDCE-EAC1599DACA8}"/>
              </a:ext>
            </a:extLst>
          </p:cNvPr>
          <p:cNvSpPr txBox="1">
            <a:spLocks/>
          </p:cNvSpPr>
          <p:nvPr/>
        </p:nvSpPr>
        <p:spPr>
          <a:xfrm>
            <a:off x="980400" y="12377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1EF99C75-2246-496D-A246-9900062AE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53" y="1014153"/>
            <a:ext cx="9339690" cy="482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0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Registro de domínios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1CE95B0-05E8-485E-BDCE-EAC1599DACA8}"/>
              </a:ext>
            </a:extLst>
          </p:cNvPr>
          <p:cNvSpPr txBox="1">
            <a:spLocks/>
          </p:cNvSpPr>
          <p:nvPr/>
        </p:nvSpPr>
        <p:spPr>
          <a:xfrm>
            <a:off x="980400" y="12377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No Brasil o site </a:t>
            </a:r>
            <a:r>
              <a:rPr lang="pt-BR" sz="2800" dirty="0">
                <a:hlinkClick r:id="rId2"/>
              </a:rPr>
              <a:t>registro.br</a:t>
            </a:r>
            <a:r>
              <a:rPr lang="pt-BR" sz="2800" dirty="0"/>
              <a:t> é o responsável pelo nome de domínios no .</a:t>
            </a:r>
            <a:r>
              <a:rPr lang="pt-BR" sz="2800" dirty="0" err="1"/>
              <a:t>br</a:t>
            </a: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Antes de se criar um site deve se fazer uma consulta no site se o nome não está sendo usado. Caso não, é possível fazer o registro do mesmo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Após o cadastro de um domínio, para que possa ser acessado, será necessário o cadastro em um provedor para sua hospedagem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700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Hospedagem de sites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1CE95B0-05E8-485E-BDCE-EAC1599DACA8}"/>
              </a:ext>
            </a:extLst>
          </p:cNvPr>
          <p:cNvSpPr txBox="1">
            <a:spLocks/>
          </p:cNvSpPr>
          <p:nvPr/>
        </p:nvSpPr>
        <p:spPr>
          <a:xfrm>
            <a:off x="980400" y="12377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Chamamos de hospedagem o ato de armazenar os nossos arquivos de </a:t>
            </a:r>
            <a:r>
              <a:rPr lang="pt-BR" sz="2800" dirty="0" err="1"/>
              <a:t>hypertexto</a:t>
            </a:r>
            <a:r>
              <a:rPr lang="pt-BR" sz="2800" dirty="0"/>
              <a:t> que ficarão disponíveis na internet através do domínio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Será necessário a contratação de uma empresa específica para essa finalidade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Na hospedagem será precisa a escolha de uma estrutura do servidor, ou seja, qual sistema operacional irá executar o nosso site bem como quais recursos iremos precisar para o seu funcionamento.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20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1871E4D-CEC6-4012-9140-93E735271A9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Nessa aula será(</a:t>
            </a:r>
            <a:r>
              <a:rPr lang="pt-BR" dirty="0" err="1"/>
              <a:t>ão</a:t>
            </a:r>
            <a:r>
              <a:rPr lang="pt-BR" dirty="0"/>
              <a:t>) abordado(s) o(s) seguinte(s) assunto(s) - (Conhecimento(s)):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Linguagem de Marcação (Definição e tipos)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World </a:t>
            </a:r>
            <a:r>
              <a:rPr lang="pt-BR" dirty="0" err="1"/>
              <a:t>Wide</a:t>
            </a:r>
            <a:r>
              <a:rPr lang="pt-BR" dirty="0"/>
              <a:t> Web (Definição, mudanças na world </a:t>
            </a:r>
            <a:r>
              <a:rPr lang="pt-BR" dirty="0" err="1"/>
              <a:t>wide</a:t>
            </a:r>
            <a:r>
              <a:rPr lang="pt-BR" dirty="0"/>
              <a:t> web, registro e domínio, hospedagem e mercado de trabalho)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Relacionados a(os) seguinte(s) Fundamento(s) Técnico(s) e Científico(s):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Identificar as características e tipos de linguagem de marcação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420B8F-E691-4E5E-BC23-E107C3F8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Contextualização com o plano de aula</a:t>
            </a:r>
          </a:p>
        </p:txBody>
      </p:sp>
    </p:spTree>
    <p:extLst>
      <p:ext uri="{BB962C8B-B14F-4D97-AF65-F5344CB8AC3E}">
        <p14:creationId xmlns:p14="http://schemas.microsoft.com/office/powerpoint/2010/main" val="290379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Acessando um site hospedado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1CE95B0-05E8-485E-BDCE-EAC1599DACA8}"/>
              </a:ext>
            </a:extLst>
          </p:cNvPr>
          <p:cNvSpPr txBox="1">
            <a:spLocks/>
          </p:cNvSpPr>
          <p:nvPr/>
        </p:nvSpPr>
        <p:spPr>
          <a:xfrm>
            <a:off x="980400" y="12377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Após todos esses passos é necessário esperar algumas horas para que os servidores do mundo todo fiquem em sincronia e possam reconhecer o novo domínio registrado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Geralmente esse tempo vai de 2 horas a 24 horas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Alguns serviços de hospedagem fornecem um domínio temporário para acesso antes desse período mas o habitual é esperar o tempo de sincronia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335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Pronto!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31CE95B0-05E8-485E-BDCE-EAC1599DACA8}"/>
              </a:ext>
            </a:extLst>
          </p:cNvPr>
          <p:cNvSpPr txBox="1">
            <a:spLocks/>
          </p:cNvSpPr>
          <p:nvPr/>
        </p:nvSpPr>
        <p:spPr>
          <a:xfrm>
            <a:off x="980400" y="12377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 tudo configurado já podemos dar início ao desenvolvimento de códigos usando </a:t>
            </a:r>
            <a:r>
              <a:rPr lang="pt-BR" sz="2800"/>
              <a:t>a linguagem HTML</a:t>
            </a: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6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uma linguagem utilizada para formatar, definir  modos de exibição e padrões de funcionamento dentro de qualquer documento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Um documento do Microsoft Office Word, por exemplo, possui ferramentas que possibilitam adicionar recursos a um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realizar essa marcação são utilizados códigos específicos. Esses códigos não aparecem na versão final mas sim somente a sua modificação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linguagem de marcação?</a:t>
            </a:r>
          </a:p>
        </p:txBody>
      </p:sp>
    </p:spTree>
    <p:extLst>
      <p:ext uri="{BB962C8B-B14F-4D97-AF65-F5344CB8AC3E}">
        <p14:creationId xmlns:p14="http://schemas.microsoft.com/office/powerpoint/2010/main" val="41780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Existem algumas linguagens de marcação conhecidas, por exemplo: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LaTeX</a:t>
            </a:r>
            <a:r>
              <a:rPr lang="pt-BR" sz="2800" dirty="0"/>
              <a:t> – edição de documentos e textos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XML – estruturação de dados para intercomunicação de sistemas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MathML</a:t>
            </a:r>
            <a:r>
              <a:rPr lang="pt-BR" sz="2800" dirty="0"/>
              <a:t> – edição de documentos com funções e notações matemáticas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HTML – linguagem para marcação de </a:t>
            </a:r>
            <a:r>
              <a:rPr lang="pt-BR" sz="2800" dirty="0" err="1"/>
              <a:t>hypertexto</a:t>
            </a: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Exemplos de linguagens de marcação</a:t>
            </a:r>
          </a:p>
        </p:txBody>
      </p:sp>
    </p:spTree>
    <p:extLst>
      <p:ext uri="{BB962C8B-B14F-4D97-AF65-F5344CB8AC3E}">
        <p14:creationId xmlns:p14="http://schemas.microsoft.com/office/powerpoint/2010/main" val="101254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a linguagem padrão para formatação de documentos voltados para a internet (web) com a criação de recursos avançados como links (ligações), animações, efeitos, entre outros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Foi criado por Tim Bernes-Lee na década de 1990 e publicado inicialmente em 1993 na IETF (</a:t>
            </a:r>
            <a:r>
              <a:rPr lang="pt-BR" sz="2800" i="1" dirty="0"/>
              <a:t>Internet </a:t>
            </a:r>
            <a:r>
              <a:rPr lang="pt-BR" sz="2800" i="1" dirty="0" err="1"/>
              <a:t>Engineering</a:t>
            </a:r>
            <a:r>
              <a:rPr lang="pt-BR" sz="2800" i="1" dirty="0"/>
              <a:t> </a:t>
            </a:r>
            <a:r>
              <a:rPr lang="pt-BR" sz="2800" i="1" dirty="0" err="1"/>
              <a:t>Task</a:t>
            </a:r>
            <a:r>
              <a:rPr lang="pt-BR" sz="2800" i="1" dirty="0"/>
              <a:t> Force</a:t>
            </a:r>
            <a:r>
              <a:rPr lang="pt-BR" sz="2800" dirty="0"/>
              <a:t>) que é uma agência para análise de padrões que possam vir a auxiliar a o desenvolvimento da Internet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HTML – </a:t>
            </a:r>
            <a:r>
              <a:rPr lang="pt-BR" dirty="0" err="1"/>
              <a:t>HyperText</a:t>
            </a:r>
            <a:r>
              <a:rPr lang="pt-BR" dirty="0"/>
              <a:t> Markup </a:t>
            </a:r>
            <a:r>
              <a:rPr lang="pt-BR" dirty="0" err="1"/>
              <a:t>Language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315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Após isso o seu código foi validado, corrigido, melhorado e surgiu como um padrão oficial da W3C (</a:t>
            </a:r>
            <a:r>
              <a:rPr lang="pt-BR" sz="2800" i="1" dirty="0"/>
              <a:t>World </a:t>
            </a:r>
            <a:r>
              <a:rPr lang="pt-BR" sz="2800" i="1" dirty="0" err="1"/>
              <a:t>Wide</a:t>
            </a:r>
            <a:r>
              <a:rPr lang="pt-BR" sz="2800" i="1" dirty="0"/>
              <a:t> Web Consortium</a:t>
            </a:r>
            <a:r>
              <a:rPr lang="pt-BR" sz="2800" dirty="0"/>
              <a:t>) em 1995 na versão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W3C (</a:t>
            </a:r>
            <a:r>
              <a:rPr lang="pt-BR" sz="2800" dirty="0">
                <a:hlinkClick r:id="rId2"/>
              </a:rPr>
              <a:t>https://www.w3.org/</a:t>
            </a:r>
            <a:r>
              <a:rPr lang="pt-BR" sz="2800" dirty="0"/>
              <a:t>) é um consórcio (união) de diversas empresas de tecnologia que visam aprimorar e estabelecer padrões (protocolos) para que a internet (</a:t>
            </a:r>
            <a:r>
              <a:rPr lang="pt-BR" sz="2800" dirty="0" err="1"/>
              <a:t>www</a:t>
            </a:r>
            <a:r>
              <a:rPr lang="pt-BR" sz="2800" dirty="0"/>
              <a:t> – por isso do W3) possa funcionar corretamente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fundador da W3C é o próprio Tim Bernes-Lee e atualmente conta com mais de 440 empresas de tecnologia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HTML – </a:t>
            </a:r>
            <a:r>
              <a:rPr lang="pt-BR" dirty="0" err="1"/>
              <a:t>HyperText</a:t>
            </a:r>
            <a:r>
              <a:rPr lang="pt-BR" dirty="0"/>
              <a:t> Markup </a:t>
            </a:r>
            <a:r>
              <a:rPr lang="pt-BR" dirty="0" err="1"/>
              <a:t>Language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2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No ano de 2000 o HTML tornou-se uma norma internacional nomeada de ISO/IEC 15445:2000 na sua versão 4.01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ISO (</a:t>
            </a:r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Organization</a:t>
            </a:r>
            <a:r>
              <a:rPr lang="pt-BR" sz="2800" dirty="0"/>
              <a:t> for </a:t>
            </a:r>
            <a:r>
              <a:rPr lang="pt-BR" sz="2800" dirty="0" err="1"/>
              <a:t>Standardization</a:t>
            </a:r>
            <a:r>
              <a:rPr lang="pt-BR" sz="2800" dirty="0"/>
              <a:t>) é uma organização criada para definir padrões industriais e facilitar a execução de procedimentos a fim de manter a qualidade e garantias de produto final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Brasil faz parte dos países que aderem aos padrões da ISO e possui a ABNT (Associação Brasileira de Normas Técnicas) como organização responsável em estabelecer padrões relativos às normas mundiais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HTML – </a:t>
            </a:r>
            <a:r>
              <a:rPr lang="pt-BR" dirty="0" err="1"/>
              <a:t>HyperText</a:t>
            </a:r>
            <a:r>
              <a:rPr lang="pt-BR" dirty="0"/>
              <a:t> Markup </a:t>
            </a:r>
            <a:r>
              <a:rPr lang="pt-BR" dirty="0" err="1"/>
              <a:t>Language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8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IEC (</a:t>
            </a:r>
            <a:r>
              <a:rPr lang="pt-BR" sz="2800" i="1" dirty="0" err="1"/>
              <a:t>International</a:t>
            </a:r>
            <a:r>
              <a:rPr lang="pt-BR" sz="2800" i="1" dirty="0"/>
              <a:t> </a:t>
            </a:r>
            <a:r>
              <a:rPr lang="pt-BR" sz="2800" i="1" dirty="0" err="1"/>
              <a:t>Electrotechnical</a:t>
            </a:r>
            <a:r>
              <a:rPr lang="pt-BR" sz="2800" i="1" dirty="0"/>
              <a:t> Commission</a:t>
            </a:r>
            <a:r>
              <a:rPr lang="pt-BR" sz="2800" dirty="0"/>
              <a:t>) é uma organização mundial criada para gerir normas voltadas a tecnologias elétricas, eletrônicas e áreas relacionadas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código QR (QR </a:t>
            </a:r>
            <a:r>
              <a:rPr lang="pt-BR" sz="2800" dirty="0" err="1"/>
              <a:t>Code</a:t>
            </a:r>
            <a:r>
              <a:rPr lang="pt-BR" sz="2800" dirty="0"/>
              <a:t>), por exemplo, é um padrão utilizado mundialmente e controlado através do documento ISO/IEC 18004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HTML – </a:t>
            </a:r>
            <a:r>
              <a:rPr lang="pt-BR" dirty="0" err="1"/>
              <a:t>HyperText</a:t>
            </a:r>
            <a:r>
              <a:rPr lang="pt-BR" dirty="0"/>
              <a:t> Markup </a:t>
            </a:r>
            <a:r>
              <a:rPr lang="pt-BR" dirty="0" err="1"/>
              <a:t>Language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3339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Voltando para o HTML, atualmente está na versão 5, publicada oficialmente em 2014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Sua última atualização foi realizada em 2017 e contempla a versão HTML 5.2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Toda a documentação pode ser acessada 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hlinkClick r:id="rId2"/>
              </a:rPr>
              <a:t>https://www.w3.org/TR/html52/</a:t>
            </a: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HTML – </a:t>
            </a:r>
            <a:r>
              <a:rPr lang="pt-BR" dirty="0" err="1"/>
              <a:t>HyperText</a:t>
            </a:r>
            <a:r>
              <a:rPr lang="pt-BR" dirty="0"/>
              <a:t> Markup </a:t>
            </a:r>
            <a:r>
              <a:rPr lang="pt-BR" dirty="0" err="1"/>
              <a:t>Language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0812612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ENAI-SP - Tema Cinz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ENAI-SP - Tema Vermel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apas com imag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Fundos Lis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4E9A4F2BC4A3488E12E1EDDA9881CC" ma:contentTypeVersion="13" ma:contentTypeDescription="Crie um novo documento." ma:contentTypeScope="" ma:versionID="51136bbc89e3a0d69fb7e64aea836c76">
  <xsd:schema xmlns:xsd="http://www.w3.org/2001/XMLSchema" xmlns:xs="http://www.w3.org/2001/XMLSchema" xmlns:p="http://schemas.microsoft.com/office/2006/metadata/properties" xmlns:ns3="c5405684-500b-4834-bd14-d0bafa408ee0" xmlns:ns4="16e6f572-53b7-498f-b26c-7162b70d362d" targetNamespace="http://schemas.microsoft.com/office/2006/metadata/properties" ma:root="true" ma:fieldsID="9c7c883a16bd294b244293cd57bdaa07" ns3:_="" ns4:_="">
    <xsd:import namespace="c5405684-500b-4834-bd14-d0bafa408ee0"/>
    <xsd:import namespace="16e6f572-53b7-498f-b26c-7162b70d36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05684-500b-4834-bd14-d0bafa408e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f572-53b7-498f-b26c-7162b70d3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1655A4-22E1-4470-9A75-C86D1EE4BE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405684-500b-4834-bd14-d0bafa408ee0"/>
    <ds:schemaRef ds:uri="16e6f572-53b7-498f-b26c-7162b70d3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9B75AC-9E03-4358-B6FF-E8ADF3E64D04}">
  <ds:schemaRefs>
    <ds:schemaRef ds:uri="16e6f572-53b7-498f-b26c-7162b70d362d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5405684-500b-4834-bd14-d0bafa408ee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1327</Words>
  <Application>Microsoft Office PowerPoint</Application>
  <PresentationFormat>Widescreen</PresentationFormat>
  <Paragraphs>95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21</vt:i4>
      </vt:variant>
    </vt:vector>
  </HeadingPairs>
  <TitlesOfParts>
    <vt:vector size="37" baseType="lpstr">
      <vt:lpstr>Montserrat SemiBold</vt:lpstr>
      <vt:lpstr>Calibri</vt:lpstr>
      <vt:lpstr>Montserrat Medium</vt:lpstr>
      <vt:lpstr>Montserrat Light</vt:lpstr>
      <vt:lpstr>Montserrat</vt:lpstr>
      <vt:lpstr>Montserrat Black</vt:lpstr>
      <vt:lpstr>Gotham-Book</vt:lpstr>
      <vt:lpstr>Arial</vt:lpstr>
      <vt:lpstr>1_SENAI-SP - Tema Vermelho Fundo Branco</vt:lpstr>
      <vt:lpstr>2_SENAI-SP - Tema Cinza Fundo Branco</vt:lpstr>
      <vt:lpstr>3_SENAI-SP - Tema Cinza Escuro</vt:lpstr>
      <vt:lpstr>4_SENAI-SP - Tema Vermelho</vt:lpstr>
      <vt:lpstr>5_Aberturas</vt:lpstr>
      <vt:lpstr>6_Encerramentos</vt:lpstr>
      <vt:lpstr>7_Capas com imagens</vt:lpstr>
      <vt:lpstr>8_Fundos Lisos</vt:lpstr>
      <vt:lpstr>Curso Técnico de Desenvolvimento de Sistemas</vt:lpstr>
      <vt:lpstr>Contextualização com o plano de aula</vt:lpstr>
      <vt:lpstr>O que linguagem de marcação?</vt:lpstr>
      <vt:lpstr>Exemplos de linguagens de marcação</vt:lpstr>
      <vt:lpstr>HTML – HyperText Markup Language</vt:lpstr>
      <vt:lpstr>HTML – HyperText Markup Language</vt:lpstr>
      <vt:lpstr>HTML – HyperText Markup Language</vt:lpstr>
      <vt:lpstr>HTML – HyperText Markup Language</vt:lpstr>
      <vt:lpstr>HTML – HyperText Markup Language</vt:lpstr>
      <vt:lpstr>Como o HTML é interpretado?</vt:lpstr>
      <vt:lpstr>Linguagem compilada x interpretada</vt:lpstr>
      <vt:lpstr>Funcionamento da World Wide Web</vt:lpstr>
      <vt:lpstr>Funcionamento da World Wide Web</vt:lpstr>
      <vt:lpstr>Registros Regionais da Internet (RIR)</vt:lpstr>
      <vt:lpstr>Registros Regionais da Internet (RIR)</vt:lpstr>
      <vt:lpstr>O que são domínios?</vt:lpstr>
      <vt:lpstr>O que são domínios?</vt:lpstr>
      <vt:lpstr>Registro de domínios</vt:lpstr>
      <vt:lpstr>Hospedagem de sites</vt:lpstr>
      <vt:lpstr>Acessando um site hospedado</vt:lpstr>
      <vt:lpstr>Pronto!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Douglas de Cassio Quinzani Gaspar</cp:lastModifiedBy>
  <cp:revision>96</cp:revision>
  <dcterms:created xsi:type="dcterms:W3CDTF">2019-11-26T12:04:44Z</dcterms:created>
  <dcterms:modified xsi:type="dcterms:W3CDTF">2021-08-04T01:31:00Z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0x010100564E9A4F2BC4A3488E12E1EDDA9881CC</vt:lpwstr>
  </property>
</Properties>
</file>